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5" r:id="rId4"/>
    <p:sldId id="256" r:id="rId5"/>
    <p:sldId id="257" r:id="rId6"/>
    <p:sldId id="258" r:id="rId7"/>
    <p:sldId id="266" r:id="rId8"/>
    <p:sldId id="260" r:id="rId9"/>
    <p:sldId id="262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50ds.ru/psiholog/8792-sozdanie-obrazovatelnoy-sredy--orientirovannoy-na-individualizatsiyu-obucheniya-i-sotsializatsiyu-vospitannikov-s-narusheniem-intellekta-v-usloviyakh-gosudarstvenno-obshchestvennogo-upravleniya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Тема: 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«Специфика </a:t>
            </a:r>
            <a:r>
              <a:rPr lang="ru-RU" u="sng" dirty="0" smtClean="0">
                <a:hlinkClick r:id="rId2"/>
              </a:rPr>
              <a:t>обучения и</a:t>
            </a:r>
            <a:r>
              <a:rPr lang="ru-RU" dirty="0" smtClean="0"/>
              <a:t> воспитания детей в комбинированной группе. Роль семьи в преодолении дефектов речи»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Спасибо за внимание</a:t>
            </a:r>
            <a:endParaRPr lang="ru-RU" sz="5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836712"/>
            <a:ext cx="7772400" cy="49322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Логопедия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 наука о нарушениях речи, их коррекции посредством специального обучения и воспитания.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Соответственно, специалист, занимающийся коррекцией речи (или «воспитанием речи»), называется логопедом.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Учитель-логопед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Калмыкова Екатерина Олеговна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1"/>
            <a:ext cx="7700392" cy="122413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Общее недоразвитие речи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844824"/>
            <a:ext cx="7772400" cy="40324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Общее недоразвитие речи - </a:t>
            </a:r>
            <a:r>
              <a:rPr lang="ru-RU" dirty="0" smtClean="0">
                <a:solidFill>
                  <a:schemeClr val="tx1"/>
                </a:solidFill>
              </a:rPr>
              <a:t>это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различные сложные речевые расстройства, при которых нарушено формирование всех компонентов речевой системы, т.е. звуковой стороны (фонетики) и смысловой стороны (лексики, грамматики) при нормальном слухе и интеллекте.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Общее недоразвитие речи (ОНР)</a:t>
            </a:r>
            <a:r>
              <a:rPr lang="ru-RU" dirty="0" smtClean="0">
                <a:solidFill>
                  <a:schemeClr val="tx1"/>
                </a:solidFill>
              </a:rPr>
              <a:t>  имеет разную степень выраженности: от полного отсутствия речевых средств общения до развернутой речи с элементами фонетического и лексико-грамматического недоразвития.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96944" cy="4536504"/>
          </a:xfrm>
        </p:spPr>
        <p:txBody>
          <a:bodyPr>
            <a:normAutofit fontScale="47500" lnSpcReduction="2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Уровень 1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Владение навыками, характерными для младенцев: звукоподражание, лепет, </a:t>
            </a:r>
            <a:r>
              <a:rPr lang="ru-RU" sz="4200" dirty="0" err="1" smtClean="0">
                <a:solidFill>
                  <a:schemeClr val="tx1"/>
                </a:solidFill>
              </a:rPr>
              <a:t>лепетные</a:t>
            </a:r>
            <a:r>
              <a:rPr lang="ru-RU" sz="4200" dirty="0" smtClean="0">
                <a:solidFill>
                  <a:schemeClr val="tx1"/>
                </a:solidFill>
              </a:rPr>
              <a:t> слова, части бытовых слов, куски </a:t>
            </a:r>
            <a:r>
              <a:rPr lang="ru-RU" sz="4200" dirty="0" err="1" smtClean="0">
                <a:solidFill>
                  <a:schemeClr val="tx1"/>
                </a:solidFill>
              </a:rPr>
              <a:t>лепетных</a:t>
            </a:r>
            <a:r>
              <a:rPr lang="ru-RU" sz="4200" dirty="0" smtClean="0">
                <a:solidFill>
                  <a:schemeClr val="tx1"/>
                </a:solidFill>
              </a:rPr>
              <a:t> фраз. Дети произносят звуки нечетко, активно помогают себе жестами и мимикой.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У детей с ОНР 1 группы разрыв между пассивным и активным словарным </a:t>
            </a:r>
            <a:r>
              <a:rPr lang="ru-RU" sz="4200" dirty="0" err="1" smtClean="0">
                <a:solidFill>
                  <a:schemeClr val="tx1"/>
                </a:solidFill>
              </a:rPr>
              <a:t>запасомзначительно</a:t>
            </a:r>
            <a:r>
              <a:rPr lang="ru-RU" sz="4200" dirty="0" smtClean="0">
                <a:solidFill>
                  <a:schemeClr val="tx1"/>
                </a:solidFill>
              </a:rPr>
              <a:t> больше нормы, при этом они проявляют живой интерес к общению.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Характеристика речи: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-смазанное произношение звуков;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-преобладание односложных или двусложных слов;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-сокращение длинных слов до двух-трех слогов;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-замена слов-действий словами-предметами;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-обозначение одним словом разных предметов или разных действий;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-путаница в созвучных, но разных по значению словах;</a:t>
            </a:r>
          </a:p>
          <a:p>
            <a:pPr algn="l"/>
            <a:r>
              <a:rPr lang="ru-RU" sz="4200" dirty="0" smtClean="0">
                <a:solidFill>
                  <a:schemeClr val="tx1"/>
                </a:solidFill>
              </a:rPr>
              <a:t>-в отдельных случаях — отсутствие речи.</a:t>
            </a:r>
          </a:p>
          <a:p>
            <a:endParaRPr lang="ru-RU" dirty="0"/>
          </a:p>
        </p:txBody>
      </p:sp>
      <p:pic>
        <p:nvPicPr>
          <p:cNvPr id="1026" name="Picture 2" descr="развитие речи у ребенка в 2 год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281436" cy="17008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Общее недоразвитие речи: классификация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развитие речи ребенка в 1 5 г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592286" cy="1728192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496944" cy="5040560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>
                <a:solidFill>
                  <a:schemeClr val="tx1"/>
                </a:solidFill>
              </a:rPr>
              <a:t>Уровень 2</a:t>
            </a:r>
          </a:p>
          <a:p>
            <a:endParaRPr lang="ru-RU" sz="5100" b="1" dirty="0" smtClean="0">
              <a:solidFill>
                <a:schemeClr val="tx1"/>
              </a:solidFill>
            </a:endParaRP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Повышение речевого развития: освоение большего количества общеупотребительных слов, использование простых фраз, пополнение активного словаря искаженными, но постоянно использующимися названиями.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Дети 2 группы ОНР способны освоить некоторые грамматические формы в простых словах, как правило, с ударными окончаниями (единственное число – множественное число).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Особенности: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произношение звуков дается с трудом, одни звуки подменяются другими (шипящие – свистящими, звонкие – глухими, твердые – мягкими);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освоение грамматических форм спонтанно, без связи со смыслом;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скудный словарный запас, бедность речевого самовыражения;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обозначение одним словом разных предметов и действий, схожих по какому-либо признаку (внешнее сходство или сходство в назначении);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очень незначительное или полное незнание названий свойств предметов (цвет, размер, форма);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рассогласованность между существительным и прилагательным;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отсутствие в речи предлогов или их замена;</a:t>
            </a:r>
          </a:p>
          <a:p>
            <a:pPr algn="l"/>
            <a:r>
              <a:rPr lang="ru-RU" sz="3400" dirty="0" smtClean="0">
                <a:solidFill>
                  <a:schemeClr val="tx1"/>
                </a:solidFill>
              </a:rPr>
              <a:t>беспорядочное употребление окончаний, замена одних окончаний другими; неспособность строить рассказ без наводящих вопросов.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развитие речи ребенка 2 2 года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57500" cy="1905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496944" cy="4536504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>
                <a:solidFill>
                  <a:schemeClr val="tx1"/>
                </a:solidFill>
              </a:rPr>
              <a:t>Уровень 3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Построение фраз, развернутая речь при общем отставании всех речевых навыков.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Детям с 3 группой ОНР доступны основы грамматического строя: правильное употребление простых форм, использование почти всех частей речи, усложнение предложений.  У них уже достаточно жизненных впечатлений для увеличения словарного запаса, правильного названия действий, предметов, их свойств. Дети способны составить несложный рассказ, но свобода общения по-прежнему затруднена.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Речевая характеристика: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бедность лексики, недостаточность использования наречий, прилагательных, активного словарного запаса в целом;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неустойчивый грамматический строй: чередование правильного построения фраз с неверным из-за ошибочного согласования прилагательных с существительными, неумелого применения глаголов;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неправильное употребление союзов при попытке построить сложную фразу;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замена разных свойств одним («большой» — вместо «длинный», «высокий», «широкий»; «маленький» — вместо «короткий», «низкий», «узкий»);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незнание подвидов предметов, животных, птиц;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название действий вместо профессий («дядя поет» вместо «певец», «тетя варит» вместо «повар»);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название самого предмета вместо его отдельной части.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Чем же работа педагогов логопедических групп отличается от работы в массовых группах детского сада?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логопедических группах проводится специализированная работа с детьми по следующим направлениям:</a:t>
            </a:r>
          </a:p>
          <a:p>
            <a:r>
              <a:rPr lang="ru-RU" dirty="0" smtClean="0"/>
              <a:t>- формирование правильного звукопроизношения;</a:t>
            </a:r>
            <a:br>
              <a:rPr lang="ru-RU" dirty="0" smtClean="0"/>
            </a:br>
            <a:r>
              <a:rPr lang="ru-RU" dirty="0" smtClean="0"/>
              <a:t>- развитие артикуляционных движений, движений органов речи (губ, щек, языка);</a:t>
            </a:r>
            <a:br>
              <a:rPr lang="ru-RU" dirty="0" smtClean="0"/>
            </a:br>
            <a:r>
              <a:rPr lang="ru-RU" dirty="0" smtClean="0"/>
              <a:t>- совершенствование фонематических процессов, т.е. умения различать на слух звуки речи, слоги, слова в речи, схожие по звучанию, артикуляции;</a:t>
            </a:r>
            <a:br>
              <a:rPr lang="ru-RU" dirty="0" smtClean="0"/>
            </a:br>
            <a:r>
              <a:rPr lang="ru-RU" dirty="0" smtClean="0"/>
              <a:t>- совершенствование грамматического строя речи;</a:t>
            </a:r>
            <a:br>
              <a:rPr lang="ru-RU" dirty="0" smtClean="0"/>
            </a:br>
            <a:r>
              <a:rPr lang="ru-RU" dirty="0" smtClean="0"/>
              <a:t>- обогащение, активизация словарного запаса речи;</a:t>
            </a:r>
            <a:br>
              <a:rPr lang="ru-RU" dirty="0" smtClean="0"/>
            </a:br>
            <a:r>
              <a:rPr lang="ru-RU" dirty="0" smtClean="0"/>
              <a:t>- развитие мелкой моторики рук, т.е. движений пальчиков (учеными доказано, что развитие мелких движений пальчиков взаимосвязано с развитием речевых зон головного мозга); подготовка руки к письму;</a:t>
            </a:r>
            <a:br>
              <a:rPr lang="ru-RU" dirty="0" smtClean="0"/>
            </a:br>
            <a:r>
              <a:rPr lang="ru-RU" dirty="0" smtClean="0"/>
              <a:t>- развитие связной речи, подразумевающее  умение составлять рассказы, пересказывать тексты, рассказывать стихотворения, загадки, пословицы;</a:t>
            </a:r>
            <a:br>
              <a:rPr lang="ru-RU" dirty="0" smtClean="0"/>
            </a:br>
            <a:r>
              <a:rPr lang="ru-RU" dirty="0" smtClean="0"/>
              <a:t>- совершенствование просодической стороны речи, включающее выработку дикции, выразительности речи, правильного дыхания, работу над правильным ударением, темпом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45931" y="331076"/>
          <a:ext cx="7551683" cy="6164317"/>
        </p:xfrm>
        <a:graphic>
          <a:graphicData uri="http://schemas.openxmlformats.org/drawingml/2006/table">
            <a:tbl>
              <a:tblPr/>
              <a:tblGrid>
                <a:gridCol w="7551683"/>
              </a:tblGrid>
              <a:tr h="61643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6048672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rgbClr val="FF0000"/>
                </a:solidFill>
              </a:rPr>
              <a:t>Рекомендации родителям </a:t>
            </a:r>
            <a:endParaRPr lang="ru-RU" sz="12800" dirty="0" smtClean="0">
              <a:solidFill>
                <a:srgbClr val="FF0000"/>
              </a:solidFill>
            </a:endParaRPr>
          </a:p>
          <a:p>
            <a:r>
              <a:rPr lang="ru-RU" sz="7200" b="1" dirty="0" smtClean="0">
                <a:solidFill>
                  <a:schemeClr val="tx1"/>
                </a:solidFill>
              </a:rPr>
              <a:t>Тема: «Осень. Осенние месяцы».</a:t>
            </a:r>
            <a:endParaRPr lang="ru-RU" sz="7200" dirty="0" smtClean="0">
              <a:solidFill>
                <a:schemeClr val="tx1"/>
              </a:solidFill>
            </a:endParaRPr>
          </a:p>
          <a:p>
            <a:pPr lvl="0"/>
            <a:r>
              <a:rPr lang="ru-RU" sz="4800" dirty="0" smtClean="0">
                <a:solidFill>
                  <a:schemeClr val="tx1"/>
                </a:solidFill>
              </a:rPr>
              <a:t> Вспомнить с ребенком, какое сейчас время года, назвать осенние месяцы по порядку;</a:t>
            </a:r>
          </a:p>
          <a:p>
            <a:pPr lvl="0"/>
            <a:r>
              <a:rPr lang="ru-RU" sz="4800" dirty="0" smtClean="0">
                <a:solidFill>
                  <a:schemeClr val="tx1"/>
                </a:solidFill>
              </a:rPr>
              <a:t> Обратить внимание ребенка на то, какие изменения произошли в живой и неживой природе;</a:t>
            </a:r>
          </a:p>
          <a:p>
            <a:pPr lvl="0"/>
            <a:r>
              <a:rPr lang="ru-RU" sz="4800" dirty="0" smtClean="0">
                <a:solidFill>
                  <a:schemeClr val="tx1"/>
                </a:solidFill>
              </a:rPr>
              <a:t> Рассказать о том, что происходит с деревьями осенью, как звери и птицы готовятся к зиме;</a:t>
            </a:r>
          </a:p>
          <a:p>
            <a:pPr lvl="0"/>
            <a:r>
              <a:rPr lang="ru-RU" sz="4800" dirty="0" smtClean="0">
                <a:solidFill>
                  <a:schemeClr val="tx1"/>
                </a:solidFill>
              </a:rPr>
              <a:t>Перечислить как можно больше признаков осени.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ru-RU" sz="4800" b="1" dirty="0" smtClean="0">
                <a:solidFill>
                  <a:schemeClr val="tx1"/>
                </a:solidFill>
              </a:rPr>
              <a:t> Подобрать как можно больше признаков к слову осень:</a:t>
            </a:r>
            <a:r>
              <a:rPr lang="ru-RU" sz="4800" dirty="0" smtClean="0">
                <a:solidFill>
                  <a:schemeClr val="tx1"/>
                </a:solidFill>
              </a:rPr>
              <a:t> осень (какая?) — золотая, дождливая ... . 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ru-RU" sz="4800" b="1" dirty="0" smtClean="0">
                <a:solidFill>
                  <a:schemeClr val="tx1"/>
                </a:solidFill>
              </a:rPr>
              <a:t> Подбери предметы к признакам:</a:t>
            </a:r>
            <a:r>
              <a:rPr lang="ru-RU" sz="4800" dirty="0" smtClean="0">
                <a:solidFill>
                  <a:schemeClr val="tx1"/>
                </a:solidFill>
              </a:rPr>
              <a:t> Осенний — день, ... . Осенняя — погода, ... . Осеннее — небо, ... . Осенние — дожди, ... . 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ru-RU" sz="4800" b="1" dirty="0" smtClean="0">
                <a:solidFill>
                  <a:schemeClr val="tx1"/>
                </a:solidFill>
              </a:rPr>
              <a:t> Составить рассказ об осени по следующему плану: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dirty="0" smtClean="0">
                <a:solidFill>
                  <a:schemeClr val="tx1"/>
                </a:solidFill>
              </a:rPr>
              <a:t>Когда наступает осень?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Назови осенние месяцы.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Приметы ранней осени в природе.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Красота золотой осени.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Какие стихи об осени ты знаешь?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Приметы поздней осени.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Труд человека в осенний период. 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 </a:t>
            </a:r>
          </a:p>
          <a:p>
            <a:pPr lvl="0"/>
            <a:r>
              <a:rPr lang="ru-RU" sz="4800" b="1" dirty="0" smtClean="0">
                <a:solidFill>
                  <a:schemeClr val="tx1"/>
                </a:solidFill>
              </a:rPr>
              <a:t>Прочитать стихотворения</a:t>
            </a:r>
            <a:r>
              <a:rPr lang="ru-RU" sz="4800" dirty="0" smtClean="0">
                <a:solidFill>
                  <a:schemeClr val="tx1"/>
                </a:solidFill>
              </a:rPr>
              <a:t>, обсудить. Спросить у ребенка, какие чувства вызывают у него эти стихи. 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 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      Осень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i="1" dirty="0" smtClean="0">
                <a:solidFill>
                  <a:schemeClr val="tx1"/>
                </a:solidFill>
              </a:rPr>
              <a:t>Опустел скворечник, улетели птицы,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i="1" dirty="0" smtClean="0">
                <a:solidFill>
                  <a:schemeClr val="tx1"/>
                </a:solidFill>
              </a:rPr>
              <a:t>Листьям на деревьях тоже не сидится.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i="1" dirty="0" smtClean="0">
                <a:solidFill>
                  <a:schemeClr val="tx1"/>
                </a:solidFill>
              </a:rPr>
              <a:t>Целый день сегодня все летят, летят...</a:t>
            </a:r>
            <a:endParaRPr lang="ru-RU" sz="4800" dirty="0" smtClean="0">
              <a:solidFill>
                <a:schemeClr val="tx1"/>
              </a:solidFill>
            </a:endParaRPr>
          </a:p>
          <a:p>
            <a:r>
              <a:rPr lang="ru-RU" sz="4800" i="1" dirty="0" smtClean="0">
                <a:solidFill>
                  <a:schemeClr val="tx1"/>
                </a:solidFill>
              </a:rPr>
              <a:t>Видно тоже в Африку улететь хотят.</a:t>
            </a:r>
            <a:r>
              <a:rPr lang="ru-RU" sz="4800" dirty="0" smtClean="0">
                <a:solidFill>
                  <a:schemeClr val="tx1"/>
                </a:solidFill>
              </a:rPr>
              <a:t> (И. </a:t>
            </a:r>
            <a:r>
              <a:rPr lang="ru-RU" sz="4800" dirty="0" err="1" smtClean="0">
                <a:solidFill>
                  <a:schemeClr val="tx1"/>
                </a:solidFill>
              </a:rPr>
              <a:t>Токмакова</a:t>
            </a:r>
            <a:r>
              <a:rPr lang="ru-RU" sz="480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648072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ТЕМА НЕДЕЛИ: </a:t>
            </a:r>
            <a:r>
              <a:rPr lang="ru-RU" sz="2800" b="1" dirty="0" smtClean="0"/>
              <a:t>« Домашние животные»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532859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Выполняем артикуляционную гимнастику:</a:t>
            </a:r>
          </a:p>
          <a:p>
            <a:pPr lvl="1" algn="l"/>
            <a:r>
              <a:rPr lang="ru-RU" sz="5600" dirty="0" smtClean="0">
                <a:solidFill>
                  <a:schemeClr val="tx1"/>
                </a:solidFill>
              </a:rPr>
              <a:t>Упражнения для расслабления языка (см. в тетради)</a:t>
            </a:r>
          </a:p>
          <a:p>
            <a:pPr lvl="1" algn="l"/>
            <a:r>
              <a:rPr lang="ru-RU" sz="5600" dirty="0" smtClean="0">
                <a:solidFill>
                  <a:schemeClr val="tx1"/>
                </a:solidFill>
              </a:rPr>
              <a:t>«Лошадка»</a:t>
            </a:r>
          </a:p>
          <a:p>
            <a:pPr lvl="1" algn="l"/>
            <a:r>
              <a:rPr lang="ru-RU" sz="5600" dirty="0" smtClean="0">
                <a:solidFill>
                  <a:schemeClr val="tx1"/>
                </a:solidFill>
              </a:rPr>
              <a:t>«Грибок» </a:t>
            </a:r>
          </a:p>
          <a:p>
            <a:pPr lvl="1" algn="l"/>
            <a:r>
              <a:rPr lang="ru-RU" sz="5600" dirty="0" smtClean="0">
                <a:solidFill>
                  <a:schemeClr val="tx1"/>
                </a:solidFill>
              </a:rPr>
              <a:t>«Парус»</a:t>
            </a:r>
          </a:p>
          <a:p>
            <a:pPr lvl="1" algn="l"/>
            <a:endParaRPr lang="ru-RU" sz="5600" dirty="0" smtClean="0">
              <a:solidFill>
                <a:schemeClr val="tx1"/>
              </a:solidFill>
            </a:endParaRPr>
          </a:p>
          <a:p>
            <a:pPr lvl="1" algn="l"/>
            <a:endParaRPr lang="ru-RU" sz="5600" dirty="0" smtClean="0">
              <a:solidFill>
                <a:schemeClr val="tx1"/>
              </a:solidFill>
            </a:endParaRPr>
          </a:p>
          <a:p>
            <a:pPr lvl="1" algn="l"/>
            <a:endParaRPr lang="ru-RU" sz="5600" dirty="0" smtClean="0">
              <a:solidFill>
                <a:schemeClr val="tx1"/>
              </a:solidFill>
            </a:endParaRPr>
          </a:p>
          <a:p>
            <a:pPr algn="l" fontAlgn="base"/>
            <a:r>
              <a:rPr lang="ru-RU" sz="5600" b="1" dirty="0" smtClean="0">
                <a:solidFill>
                  <a:schemeClr val="tx1"/>
                </a:solidFill>
              </a:rPr>
              <a:t>«Парус»</a:t>
            </a:r>
            <a:r>
              <a:rPr lang="ru-RU" sz="5600" dirty="0" smtClean="0">
                <a:solidFill>
                  <a:schemeClr val="tx1"/>
                </a:solidFill>
              </a:rPr>
              <a:t>. Улыбаясь, широко открываем рот. Кончик языка упирается в бугорок за нижними зубами. Положение удерживается на счёт 7-10.</a:t>
            </a:r>
          </a:p>
          <a:p>
            <a:pPr lvl="1" algn="l"/>
            <a:r>
              <a:rPr lang="ru-RU" sz="5600" dirty="0" smtClean="0">
                <a:solidFill>
                  <a:schemeClr val="tx1"/>
                </a:solidFill>
              </a:rPr>
              <a:t>« Барабанщики»</a:t>
            </a:r>
          </a:p>
          <a:p>
            <a:pPr algn="l"/>
            <a:r>
              <a:rPr lang="ru-RU" sz="5600" b="1" i="1" dirty="0" smtClean="0">
                <a:solidFill>
                  <a:schemeClr val="tx1"/>
                </a:solidFill>
              </a:rPr>
              <a:t>Упражнение</a:t>
            </a:r>
            <a:r>
              <a:rPr lang="ru-RU" sz="5600" b="1" dirty="0" smtClean="0">
                <a:solidFill>
                  <a:schemeClr val="tx1"/>
                </a:solidFill>
              </a:rPr>
              <a:t>. Произносить (читать) слова со звуками </a:t>
            </a:r>
            <a:r>
              <a:rPr lang="ru-RU" sz="5600" b="1" dirty="0" err="1" smtClean="0">
                <a:solidFill>
                  <a:schemeClr val="tx1"/>
                </a:solidFill>
              </a:rPr>
              <a:t>ш</a:t>
            </a:r>
            <a:r>
              <a:rPr lang="ru-RU" sz="5600" b="1" dirty="0" smtClean="0">
                <a:solidFill>
                  <a:schemeClr val="tx1"/>
                </a:solidFill>
              </a:rPr>
              <a:t>, с.</a:t>
            </a:r>
            <a:endParaRPr lang="ru-RU" sz="5600" dirty="0" smtClean="0">
              <a:solidFill>
                <a:schemeClr val="tx1"/>
              </a:solidFill>
            </a:endParaRP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Саша, суша, сушки, шест, шесть, свыше, шерсть, </a:t>
            </a:r>
            <a:r>
              <a:rPr lang="ru-RU" sz="5600" dirty="0" err="1" smtClean="0">
                <a:solidFill>
                  <a:schemeClr val="tx1"/>
                </a:solidFill>
              </a:rPr>
              <a:t>ша-лость</a:t>
            </a:r>
            <a:r>
              <a:rPr lang="ru-RU" sz="5600" dirty="0" smtClean="0">
                <a:solidFill>
                  <a:schemeClr val="tx1"/>
                </a:solidFill>
              </a:rPr>
              <a:t>, спешка, шелест, слушать, слышать, Сашенька, </a:t>
            </a:r>
            <a:r>
              <a:rPr lang="ru-RU" sz="5600" dirty="0" err="1" smtClean="0">
                <a:solidFill>
                  <a:schemeClr val="tx1"/>
                </a:solidFill>
              </a:rPr>
              <a:t>стар-ший</a:t>
            </a:r>
            <a:r>
              <a:rPr lang="ru-RU" sz="5600" dirty="0" smtClean="0">
                <a:solidFill>
                  <a:schemeClr val="tx1"/>
                </a:solidFill>
              </a:rPr>
              <a:t>, страшно, солнышко, стёклышко, шоссе, смешок, </a:t>
            </a:r>
            <a:r>
              <a:rPr lang="ru-RU" sz="5600" dirty="0" err="1" smtClean="0">
                <a:solidFill>
                  <a:schemeClr val="tx1"/>
                </a:solidFill>
              </a:rPr>
              <a:t>сме-шинка</a:t>
            </a:r>
            <a:r>
              <a:rPr lang="ru-RU" sz="5600" dirty="0" smtClean="0">
                <a:solidFill>
                  <a:schemeClr val="tx1"/>
                </a:solidFill>
              </a:rPr>
              <a:t>, скошу, смешу, спешу, сушить, смешить, спешить, стишок, смешно, несёшь, усмешка, успешно, душистый, </a:t>
            </a:r>
          </a:p>
          <a:p>
            <a:pPr algn="l"/>
            <a:r>
              <a:rPr lang="ru-RU" sz="5600" b="1" dirty="0" smtClean="0">
                <a:solidFill>
                  <a:schemeClr val="tx1"/>
                </a:solidFill>
              </a:rPr>
              <a:t> «Назови ласково»: </a:t>
            </a:r>
            <a:r>
              <a:rPr lang="ru-RU" sz="5600" dirty="0" smtClean="0">
                <a:solidFill>
                  <a:schemeClr val="tx1"/>
                </a:solidFill>
              </a:rPr>
              <a:t>Назови ласково маму, папу и детеныша каждого домашнего животного.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Кот – котик, кошка – кошечка, котенок – котеночек.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Пес - …, собака - …, щенок - ….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Бык - … корова - …, теленок - …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Козел - …, коза - …, козленок - …</a:t>
            </a:r>
          </a:p>
          <a:p>
            <a:pPr algn="l"/>
            <a:r>
              <a:rPr lang="ru-RU" sz="5600" dirty="0" smtClean="0">
                <a:solidFill>
                  <a:schemeClr val="tx1"/>
                </a:solidFill>
              </a:rPr>
              <a:t>Баран - …, овца - …, ягненок - …</a:t>
            </a:r>
          </a:p>
          <a:p>
            <a:pPr algn="l"/>
            <a:r>
              <a:rPr lang="ru-RU" sz="6000" b="1" dirty="0" smtClean="0">
                <a:solidFill>
                  <a:schemeClr val="tx1"/>
                </a:solidFill>
              </a:rPr>
              <a:t>Вклеить в тетрадь домашних животных. Знать их детенышей и какую пользу приносят животные человеку. </a:t>
            </a:r>
            <a:endParaRPr lang="ru-RU" sz="6000" dirty="0" smtClean="0">
              <a:solidFill>
                <a:schemeClr val="tx1"/>
              </a:solidFill>
            </a:endParaRPr>
          </a:p>
          <a:p>
            <a:pPr algn="l"/>
            <a:endParaRPr lang="ru-RU" sz="5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mypresentation.ru/documents/586e1a245cdc25d2ea2834f267cffdaf/img11.jpg"/>
          <p:cNvPicPr/>
          <p:nvPr/>
        </p:nvPicPr>
        <p:blipFill>
          <a:blip r:embed="rId2" cstate="print"/>
          <a:srcRect l="1825" t="38321" r="50779" b="9853"/>
          <a:stretch>
            <a:fillRect/>
          </a:stretch>
        </p:blipFill>
        <p:spPr bwMode="auto">
          <a:xfrm>
            <a:off x="3563888" y="1412776"/>
            <a:ext cx="13681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465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Тема:  </vt:lpstr>
      <vt:lpstr> Логопедия – это наука о нарушениях речи, их коррекции посредством специального обучения и воспитания. Соответственно, специалист, занимающийся коррекцией речи (или «воспитанием речи»), называется логопедом. </vt:lpstr>
      <vt:lpstr>Общее недоразвитие речи</vt:lpstr>
      <vt:lpstr>Общее недоразвитие речи: классификация </vt:lpstr>
      <vt:lpstr>Слайд 5</vt:lpstr>
      <vt:lpstr>Слайд 6</vt:lpstr>
      <vt:lpstr> </vt:lpstr>
      <vt:lpstr>Слайд 8</vt:lpstr>
      <vt:lpstr>ТЕМА НЕДЕЛИ: « Домашние животные» </vt:lpstr>
      <vt:lpstr>    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недоразвитие речи: классификация </dc:title>
  <dc:creator>User</dc:creator>
  <cp:lastModifiedBy>User</cp:lastModifiedBy>
  <cp:revision>14</cp:revision>
  <dcterms:created xsi:type="dcterms:W3CDTF">2017-09-13T04:15:01Z</dcterms:created>
  <dcterms:modified xsi:type="dcterms:W3CDTF">2019-04-22T06:21:09Z</dcterms:modified>
</cp:coreProperties>
</file>